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9" r:id="rId2"/>
  </p:sldIdLst>
  <p:sldSz cx="30279975" cy="42808525"/>
  <p:notesSz cx="6797675" cy="9874250"/>
  <p:defaultTextStyle>
    <a:defPPr>
      <a:defRPr lang="en-GB"/>
    </a:defPPr>
    <a:lvl1pPr algn="r" rtl="0" fontAlgn="base">
      <a:spcBef>
        <a:spcPct val="0"/>
      </a:spcBef>
      <a:spcAft>
        <a:spcPct val="0"/>
      </a:spcAft>
      <a:defRPr sz="2000" u="sng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2000" u="sng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2000" u="sng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2000" u="sng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2000" u="sng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u="sng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u="sng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u="sng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u="sng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564">
          <p15:clr>
            <a:srgbClr val="A4A3A4"/>
          </p15:clr>
        </p15:guide>
        <p15:guide id="2" pos="95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2E70"/>
    <a:srgbClr val="F0F1EF"/>
    <a:srgbClr val="8EB4E3"/>
    <a:srgbClr val="DCE6F2"/>
    <a:srgbClr val="003399"/>
    <a:srgbClr val="FF9966"/>
    <a:srgbClr val="FF5050"/>
    <a:srgbClr val="333333"/>
    <a:srgbClr val="CCCC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22" autoAdjust="0"/>
    <p:restoredTop sz="95377" autoAdjust="0"/>
  </p:normalViewPr>
  <p:slideViewPr>
    <p:cSldViewPr>
      <p:cViewPr>
        <p:scale>
          <a:sx n="33" d="100"/>
          <a:sy n="33" d="100"/>
        </p:scale>
        <p:origin x="1157" y="-1675"/>
      </p:cViewPr>
      <p:guideLst>
        <p:guide orient="horz" pos="13564"/>
        <p:guide pos="9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24BDA-3183-4FEF-9231-1BEEE70A415D}" type="datetimeFigureOut">
              <a:rPr lang="en-GB" smtClean="0"/>
              <a:t>13/04/2018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20913" y="1235075"/>
            <a:ext cx="2355850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E4032-9163-4C3C-A92D-7E41CFABDC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882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E4032-9163-4C3C-A92D-7E41CFABDC4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72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713" y="13298488"/>
            <a:ext cx="25736550" cy="9175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8" y="24258588"/>
            <a:ext cx="21196300" cy="109394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0A1206-57FD-4251-9EAD-40C00AFAD78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100291-0EB9-4ACC-AE8A-5186DE05BEF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5713" y="3803650"/>
            <a:ext cx="6434137" cy="34248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0125" y="3803650"/>
            <a:ext cx="19153188" cy="34248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A17900-76A3-4E56-AC52-3B51D716C56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4C13BD-DE4A-4F8F-AEF6-5BB8C3A4BAD6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363" y="27508200"/>
            <a:ext cx="25738137" cy="85026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2363" y="18143538"/>
            <a:ext cx="25738137" cy="93646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F63220-B998-4FAE-B55B-B420BA95C35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0125" y="12366625"/>
            <a:ext cx="12793663" cy="25685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6188" y="12366625"/>
            <a:ext cx="12793662" cy="25685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5305D4-478C-4F10-9334-4E5E4FF1FB81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5" y="1714500"/>
            <a:ext cx="27251025" cy="71342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475" y="9582150"/>
            <a:ext cx="13377863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475" y="13576300"/>
            <a:ext cx="13377863" cy="2466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81288" y="9582150"/>
            <a:ext cx="13384212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81288" y="13576300"/>
            <a:ext cx="13384212" cy="2466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C69919-34A1-46CB-BAEA-961BE20A8380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F75E87-5E8E-44F1-8FBA-F6D49474912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0D7E27-8CE4-4D5A-AB8E-130E11BCC6A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5" y="1704975"/>
            <a:ext cx="9961563" cy="72532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7988" y="1704975"/>
            <a:ext cx="16927512" cy="365347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475" y="8958263"/>
            <a:ext cx="9961563" cy="292814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AD0A75-72FB-434C-8936-DD60B0AA8783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5663" y="29965650"/>
            <a:ext cx="18167350" cy="3538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5663" y="3824288"/>
            <a:ext cx="18167350" cy="256857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PT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5663" y="33504188"/>
            <a:ext cx="18167350" cy="5022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492B28-5D68-4506-A2AB-ABA1F36A05C9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0125" y="3803650"/>
            <a:ext cx="25739725" cy="713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4828" tIns="37413" rIns="74828" bIns="374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0125" y="12366625"/>
            <a:ext cx="25739725" cy="256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4828" tIns="37413" rIns="74828" bIns="374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0125" y="39004875"/>
            <a:ext cx="6308725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4828" tIns="37413" rIns="74828" bIns="37413" numCol="1" anchor="t" anchorCtr="0" compatLnSpc="1">
            <a:prstTxWarp prst="textNoShape">
              <a:avLst/>
            </a:prstTxWarp>
          </a:bodyPr>
          <a:lstStyle>
            <a:lvl1pPr algn="l">
              <a:defRPr sz="1100" u="none"/>
            </a:lvl1pPr>
          </a:lstStyle>
          <a:p>
            <a:endParaRPr lang="pt-PT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5738" y="39004875"/>
            <a:ext cx="9588500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4828" tIns="37413" rIns="74828" bIns="37413" numCol="1" anchor="t" anchorCtr="0" compatLnSpc="1">
            <a:prstTxWarp prst="textNoShape">
              <a:avLst/>
            </a:prstTxWarp>
          </a:bodyPr>
          <a:lstStyle>
            <a:lvl1pPr algn="ctr">
              <a:defRPr sz="1100" u="none"/>
            </a:lvl1pPr>
          </a:lstStyle>
          <a:p>
            <a:endParaRPr lang="pt-PT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701125" y="39004875"/>
            <a:ext cx="6308725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4828" tIns="37413" rIns="74828" bIns="37413" numCol="1" anchor="t" anchorCtr="0" compatLnSpc="1">
            <a:prstTxWarp prst="textNoShape">
              <a:avLst/>
            </a:prstTxWarp>
          </a:bodyPr>
          <a:lstStyle>
            <a:lvl1pPr>
              <a:defRPr sz="1100" u="none"/>
            </a:lvl1pPr>
          </a:lstStyle>
          <a:p>
            <a:fld id="{24229CFA-01BD-4E9C-95D3-7B679E8B0EA9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47713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Century Gothic" panose="020B0502020202020204" pitchFamily="34" charset="0"/>
          <a:ea typeface="+mj-ea"/>
          <a:cs typeface="+mj-cs"/>
        </a:defRPr>
      </a:lvl1pPr>
      <a:lvl2pPr algn="ctr" defTabSz="747713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imes New Roman" pitchFamily="18" charset="0"/>
        </a:defRPr>
      </a:lvl2pPr>
      <a:lvl3pPr algn="ctr" defTabSz="747713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imes New Roman" pitchFamily="18" charset="0"/>
        </a:defRPr>
      </a:lvl3pPr>
      <a:lvl4pPr algn="ctr" defTabSz="747713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imes New Roman" pitchFamily="18" charset="0"/>
        </a:defRPr>
      </a:lvl4pPr>
      <a:lvl5pPr algn="ctr" defTabSz="747713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imes New Roman" pitchFamily="18" charset="0"/>
        </a:defRPr>
      </a:lvl5pPr>
      <a:lvl6pPr marL="457200" algn="ctr" defTabSz="747713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imes New Roman" pitchFamily="18" charset="0"/>
        </a:defRPr>
      </a:lvl6pPr>
      <a:lvl7pPr marL="914400" algn="ctr" defTabSz="747713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imes New Roman" pitchFamily="18" charset="0"/>
        </a:defRPr>
      </a:lvl7pPr>
      <a:lvl8pPr marL="1371600" algn="ctr" defTabSz="747713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imes New Roman" pitchFamily="18" charset="0"/>
        </a:defRPr>
      </a:lvl8pPr>
      <a:lvl9pPr marL="1828800" algn="ctr" defTabSz="747713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Times New Roman" pitchFamily="18" charset="0"/>
        </a:defRPr>
      </a:lvl9pPr>
    </p:titleStyle>
    <p:bodyStyle>
      <a:lvl1pPr marL="280988" indent="-280988" algn="l" defTabSz="747713" rtl="0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08013" indent="-233363" algn="l" defTabSz="747713" rtl="0" eaLnBrk="0" fontAlgn="base" hangingPunct="0">
        <a:spcBef>
          <a:spcPct val="20000"/>
        </a:spcBef>
        <a:spcAft>
          <a:spcPct val="0"/>
        </a:spcAft>
        <a:buChar char="–"/>
        <a:defRPr sz="2300">
          <a:solidFill>
            <a:schemeClr val="tx1"/>
          </a:solidFill>
          <a:latin typeface="Century Gothic" panose="020B0502020202020204" pitchFamily="34" charset="0"/>
        </a:defRPr>
      </a:lvl2pPr>
      <a:lvl3pPr marL="936625" indent="-188913" algn="l" defTabSz="747713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entury Gothic" panose="020B0502020202020204" pitchFamily="34" charset="0"/>
        </a:defRPr>
      </a:lvl3pPr>
      <a:lvl4pPr marL="1309688" indent="-187325" algn="l" defTabSz="747713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chemeClr val="tx1"/>
          </a:solidFill>
          <a:latin typeface="Century Gothic" panose="020B0502020202020204" pitchFamily="34" charset="0"/>
        </a:defRPr>
      </a:lvl4pPr>
      <a:lvl5pPr marL="1684338" indent="-188913" algn="l" defTabSz="747713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Century Gothic" panose="020B0502020202020204" pitchFamily="34" charset="0"/>
        </a:defRPr>
      </a:lvl5pPr>
      <a:lvl6pPr marL="2141538" indent="-188913" algn="l" defTabSz="747713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6pPr>
      <a:lvl7pPr marL="2598738" indent="-188913" algn="l" defTabSz="747713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7pPr>
      <a:lvl8pPr marL="3055938" indent="-188913" algn="l" defTabSz="747713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8pPr>
      <a:lvl9pPr marL="3513138" indent="-188913" algn="l" defTabSz="747713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gi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11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63" y="-17887"/>
            <a:ext cx="30237049" cy="428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87843D3-5A0C-4508-A033-BE2055769FCA}"/>
              </a:ext>
            </a:extLst>
          </p:cNvPr>
          <p:cNvSpPr/>
          <p:nvPr/>
        </p:nvSpPr>
        <p:spPr bwMode="auto">
          <a:xfrm>
            <a:off x="10722325" y="5439260"/>
            <a:ext cx="18642004" cy="11079941"/>
          </a:xfrm>
          <a:custGeom>
            <a:avLst/>
            <a:gdLst>
              <a:gd name="connsiteX0" fmla="*/ 0 w 18659740"/>
              <a:gd name="connsiteY0" fmla="*/ 0 h 9551468"/>
              <a:gd name="connsiteX1" fmla="*/ 18659740 w 18659740"/>
              <a:gd name="connsiteY1" fmla="*/ 0 h 9551468"/>
              <a:gd name="connsiteX2" fmla="*/ 18659740 w 18659740"/>
              <a:gd name="connsiteY2" fmla="*/ 9551468 h 9551468"/>
              <a:gd name="connsiteX3" fmla="*/ 0 w 18659740"/>
              <a:gd name="connsiteY3" fmla="*/ 9551468 h 9551468"/>
              <a:gd name="connsiteX4" fmla="*/ 0 w 18659740"/>
              <a:gd name="connsiteY4" fmla="*/ 0 h 9551468"/>
              <a:gd name="connsiteX0" fmla="*/ 0 w 18659740"/>
              <a:gd name="connsiteY0" fmla="*/ 2370 h 9553838"/>
              <a:gd name="connsiteX1" fmla="*/ 11622109 w 18659740"/>
              <a:gd name="connsiteY1" fmla="*/ 0 h 9553838"/>
              <a:gd name="connsiteX2" fmla="*/ 18659740 w 18659740"/>
              <a:gd name="connsiteY2" fmla="*/ 2370 h 9553838"/>
              <a:gd name="connsiteX3" fmla="*/ 18659740 w 18659740"/>
              <a:gd name="connsiteY3" fmla="*/ 9553838 h 9553838"/>
              <a:gd name="connsiteX4" fmla="*/ 0 w 18659740"/>
              <a:gd name="connsiteY4" fmla="*/ 9553838 h 9553838"/>
              <a:gd name="connsiteX5" fmla="*/ 0 w 18659740"/>
              <a:gd name="connsiteY5" fmla="*/ 2370 h 9553838"/>
              <a:gd name="connsiteX0" fmla="*/ 0 w 18659740"/>
              <a:gd name="connsiteY0" fmla="*/ 2370 h 9553838"/>
              <a:gd name="connsiteX1" fmla="*/ 11622109 w 18659740"/>
              <a:gd name="connsiteY1" fmla="*/ 0 h 9553838"/>
              <a:gd name="connsiteX2" fmla="*/ 18659740 w 18659740"/>
              <a:gd name="connsiteY2" fmla="*/ 2370 h 9553838"/>
              <a:gd name="connsiteX3" fmla="*/ 18655207 w 18659740"/>
              <a:gd name="connsiteY3" fmla="*/ 1347281 h 9553838"/>
              <a:gd name="connsiteX4" fmla="*/ 18659740 w 18659740"/>
              <a:gd name="connsiteY4" fmla="*/ 9553838 h 9553838"/>
              <a:gd name="connsiteX5" fmla="*/ 0 w 18659740"/>
              <a:gd name="connsiteY5" fmla="*/ 9553838 h 9553838"/>
              <a:gd name="connsiteX6" fmla="*/ 0 w 18659740"/>
              <a:gd name="connsiteY6" fmla="*/ 2370 h 9553838"/>
              <a:gd name="connsiteX0" fmla="*/ 0 w 18659740"/>
              <a:gd name="connsiteY0" fmla="*/ 2370 h 9553838"/>
              <a:gd name="connsiteX1" fmla="*/ 11622109 w 18659740"/>
              <a:gd name="connsiteY1" fmla="*/ 0 h 9553838"/>
              <a:gd name="connsiteX2" fmla="*/ 11641233 w 18659740"/>
              <a:gd name="connsiteY2" fmla="*/ 1373970 h 9553838"/>
              <a:gd name="connsiteX3" fmla="*/ 18655207 w 18659740"/>
              <a:gd name="connsiteY3" fmla="*/ 1347281 h 9553838"/>
              <a:gd name="connsiteX4" fmla="*/ 18659740 w 18659740"/>
              <a:gd name="connsiteY4" fmla="*/ 9553838 h 9553838"/>
              <a:gd name="connsiteX5" fmla="*/ 0 w 18659740"/>
              <a:gd name="connsiteY5" fmla="*/ 9553838 h 9553838"/>
              <a:gd name="connsiteX6" fmla="*/ 0 w 18659740"/>
              <a:gd name="connsiteY6" fmla="*/ 2370 h 9553838"/>
              <a:gd name="connsiteX0" fmla="*/ 0 w 18659740"/>
              <a:gd name="connsiteY0" fmla="*/ 2370 h 9553838"/>
              <a:gd name="connsiteX1" fmla="*/ 11622109 w 18659740"/>
              <a:gd name="connsiteY1" fmla="*/ 0 h 9553838"/>
              <a:gd name="connsiteX2" fmla="*/ 11621778 w 18659740"/>
              <a:gd name="connsiteY2" fmla="*/ 1373970 h 9553838"/>
              <a:gd name="connsiteX3" fmla="*/ 18655207 w 18659740"/>
              <a:gd name="connsiteY3" fmla="*/ 1347281 h 9553838"/>
              <a:gd name="connsiteX4" fmla="*/ 18659740 w 18659740"/>
              <a:gd name="connsiteY4" fmla="*/ 9553838 h 9553838"/>
              <a:gd name="connsiteX5" fmla="*/ 0 w 18659740"/>
              <a:gd name="connsiteY5" fmla="*/ 9553838 h 9553838"/>
              <a:gd name="connsiteX6" fmla="*/ 0 w 18659740"/>
              <a:gd name="connsiteY6" fmla="*/ 2370 h 9553838"/>
              <a:gd name="connsiteX0" fmla="*/ 0 w 18659740"/>
              <a:gd name="connsiteY0" fmla="*/ 2370 h 9553838"/>
              <a:gd name="connsiteX1" fmla="*/ 11622109 w 18659740"/>
              <a:gd name="connsiteY1" fmla="*/ 0 h 9553838"/>
              <a:gd name="connsiteX2" fmla="*/ 11621778 w 18659740"/>
              <a:gd name="connsiteY2" fmla="*/ 1350142 h 9553838"/>
              <a:gd name="connsiteX3" fmla="*/ 18655207 w 18659740"/>
              <a:gd name="connsiteY3" fmla="*/ 1347281 h 9553838"/>
              <a:gd name="connsiteX4" fmla="*/ 18659740 w 18659740"/>
              <a:gd name="connsiteY4" fmla="*/ 9553838 h 9553838"/>
              <a:gd name="connsiteX5" fmla="*/ 0 w 18659740"/>
              <a:gd name="connsiteY5" fmla="*/ 9553838 h 9553838"/>
              <a:gd name="connsiteX6" fmla="*/ 0 w 18659740"/>
              <a:gd name="connsiteY6" fmla="*/ 2370 h 955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59740" h="9553838">
                <a:moveTo>
                  <a:pt x="0" y="2370"/>
                </a:moveTo>
                <a:lnTo>
                  <a:pt x="11622109" y="0"/>
                </a:lnTo>
                <a:cubicBezTo>
                  <a:pt x="11621999" y="457990"/>
                  <a:pt x="11621888" y="892152"/>
                  <a:pt x="11621778" y="1350142"/>
                </a:cubicBezTo>
                <a:lnTo>
                  <a:pt x="18655207" y="1347281"/>
                </a:lnTo>
                <a:lnTo>
                  <a:pt x="18659740" y="9553838"/>
                </a:lnTo>
                <a:lnTo>
                  <a:pt x="0" y="9553838"/>
                </a:lnTo>
                <a:lnTo>
                  <a:pt x="0" y="2370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747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20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29" name="Rectangle 109"/>
          <p:cNvSpPr>
            <a:spLocks noChangeArrowheads="1"/>
          </p:cNvSpPr>
          <p:nvPr/>
        </p:nvSpPr>
        <p:spPr bwMode="auto">
          <a:xfrm>
            <a:off x="0" y="0"/>
            <a:ext cx="30279975" cy="52022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6718" name="Text Box 94"/>
          <p:cNvSpPr txBox="1">
            <a:spLocks noChangeArrowheads="1"/>
          </p:cNvSpPr>
          <p:nvPr/>
        </p:nvSpPr>
        <p:spPr bwMode="auto">
          <a:xfrm>
            <a:off x="0" y="521942"/>
            <a:ext cx="30124400" cy="434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9348" tIns="64674" rIns="129348" bIns="64674">
            <a:spAutoFit/>
          </a:bodyPr>
          <a:lstStyle/>
          <a:p>
            <a:pPr algn="ctr" defTabSz="747713">
              <a:spcBef>
                <a:spcPts val="300"/>
              </a:spcBef>
              <a:defRPr/>
            </a:pPr>
            <a:r>
              <a:rPr lang="en-US" sz="7000" b="1" u="none" cap="small" dirty="0">
                <a:solidFill>
                  <a:srgbClr val="162E70"/>
                </a:solidFill>
                <a:latin typeface="Century Gothic" panose="020B0502020202020204" pitchFamily="34" charset="0"/>
              </a:rPr>
              <a:t>TLS for IOT</a:t>
            </a:r>
          </a:p>
          <a:p>
            <a:pPr algn="ctr" defTabSz="747713">
              <a:lnSpc>
                <a:spcPct val="120000"/>
              </a:lnSpc>
              <a:spcBef>
                <a:spcPts val="900"/>
              </a:spcBef>
              <a:spcAft>
                <a:spcPts val="900"/>
              </a:spcAft>
              <a:defRPr/>
            </a:pPr>
            <a:r>
              <a:rPr lang="pt-PT" sz="4800" i="1" u="none" dirty="0">
                <a:latin typeface="Century Gothic" panose="020B0502020202020204" pitchFamily="34" charset="0"/>
              </a:rPr>
              <a:t>Illya Gerasymchuk</a:t>
            </a:r>
            <a:br>
              <a:rPr lang="pt-PT" sz="4800" i="1" u="none" dirty="0">
                <a:latin typeface="Century Gothic" panose="020B0502020202020204" pitchFamily="34" charset="0"/>
              </a:rPr>
            </a:br>
            <a:r>
              <a:rPr lang="pt-PT" sz="2800" i="1" u="none" dirty="0">
                <a:latin typeface="Century Gothic" panose="020B0502020202020204" pitchFamily="34" charset="0"/>
              </a:rPr>
              <a:t>illya@iluxonchik.me</a:t>
            </a:r>
          </a:p>
          <a:p>
            <a:pPr algn="ctr" defTabSz="747713">
              <a:lnSpc>
                <a:spcPct val="120000"/>
              </a:lnSpc>
              <a:defRPr/>
            </a:pPr>
            <a:endParaRPr lang="pt-PT" altLang="zh-CN" sz="2800" i="1" u="none" dirty="0">
              <a:latin typeface="Century Gothic" panose="020B0502020202020204" pitchFamily="34" charset="0"/>
              <a:ea typeface="宋体" charset="-122"/>
            </a:endParaRPr>
          </a:p>
          <a:p>
            <a:pPr algn="ctr" defTabSz="747713">
              <a:lnSpc>
                <a:spcPct val="120000"/>
              </a:lnSpc>
              <a:defRPr/>
            </a:pPr>
            <a:r>
              <a:rPr lang="pt-PT" altLang="zh-CN" sz="2800" i="1" u="none" dirty="0">
                <a:latin typeface="Century Gothic" panose="020B0502020202020204" pitchFamily="34" charset="0"/>
                <a:ea typeface="宋体" charset="-122"/>
              </a:rPr>
              <a:t>INESC-ID Investigação e Desenvolvimento, Rua Alves Redol 9, 1000-029  </a:t>
            </a:r>
            <a:r>
              <a:rPr lang="pt-PT" altLang="zh-CN" sz="2800" i="1" u="none" dirty="0" err="1">
                <a:latin typeface="Century Gothic" panose="020B0502020202020204" pitchFamily="34" charset="0"/>
                <a:ea typeface="宋体" charset="-122"/>
              </a:rPr>
              <a:t>Lisbon</a:t>
            </a:r>
            <a:r>
              <a:rPr lang="pt-PT" altLang="zh-CN" sz="2800" i="1" u="none" dirty="0">
                <a:latin typeface="Century Gothic" panose="020B0502020202020204" pitchFamily="34" charset="0"/>
                <a:ea typeface="宋体" charset="-122"/>
              </a:rPr>
              <a:t>, Portugal</a:t>
            </a:r>
            <a:r>
              <a:rPr lang="pt-PT" altLang="zh-CN" sz="2800" dirty="0">
                <a:latin typeface="Century Gothic" panose="020B0502020202020204" pitchFamily="34" charset="0"/>
                <a:ea typeface="宋体" charset="-122"/>
              </a:rPr>
              <a:t> </a:t>
            </a:r>
            <a:endParaRPr lang="pt-PT" sz="2800" dirty="0">
              <a:latin typeface="Century Gothic" panose="020B0502020202020204" pitchFamily="34" charset="0"/>
              <a:ea typeface="宋体" charset="-122"/>
            </a:endParaRPr>
          </a:p>
          <a:p>
            <a:pPr algn="ctr" defTabSz="747713">
              <a:lnSpc>
                <a:spcPct val="120000"/>
              </a:lnSpc>
              <a:defRPr/>
            </a:pPr>
            <a:r>
              <a:rPr lang="pt-PT" sz="2800" i="1" u="none" dirty="0">
                <a:latin typeface="Century Gothic" panose="020B0502020202020204" pitchFamily="34" charset="0"/>
              </a:rPr>
              <a:t> </a:t>
            </a:r>
            <a:r>
              <a:rPr lang="pt-PT" altLang="zh-CN" sz="2800" i="1" u="none" dirty="0">
                <a:latin typeface="Century Gothic" panose="020B0502020202020204" pitchFamily="34" charset="0"/>
                <a:ea typeface="宋体" charset="-122"/>
              </a:rPr>
              <a:t>Instituto Superior Técnico, Universidade de Lisboa, Av. Rovisco Pais, 1049-001 </a:t>
            </a:r>
            <a:r>
              <a:rPr lang="pt-PT" altLang="zh-CN" sz="2800" i="1" u="none" dirty="0" err="1">
                <a:latin typeface="Century Gothic" panose="020B0502020202020204" pitchFamily="34" charset="0"/>
                <a:ea typeface="宋体" charset="-122"/>
              </a:rPr>
              <a:t>Lisbon</a:t>
            </a:r>
            <a:r>
              <a:rPr lang="pt-PT" altLang="zh-CN" sz="2800" i="1" u="none" dirty="0">
                <a:latin typeface="Century Gothic" panose="020B0502020202020204" pitchFamily="34" charset="0"/>
                <a:ea typeface="宋体" charset="-122"/>
              </a:rPr>
              <a:t>, Portugal</a:t>
            </a:r>
            <a:endParaRPr lang="pt-PT" sz="3200" i="1" u="none" baseline="30000" dirty="0"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015" y="967938"/>
            <a:ext cx="7052169" cy="498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39" y="1739534"/>
            <a:ext cx="5566985" cy="2761746"/>
          </a:xfrm>
          <a:prstGeom prst="rect">
            <a:avLst/>
          </a:prstGeom>
        </p:spPr>
      </p:pic>
      <p:sp>
        <p:nvSpPr>
          <p:cNvPr id="98" name="Rectangle 111">
            <a:extLst>
              <a:ext uri="{FF2B5EF4-FFF2-40B4-BE49-F238E27FC236}">
                <a16:creationId xmlns:a16="http://schemas.microsoft.com/office/drawing/2014/main" id="{FED58852-3967-4A3F-BC96-7699E603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45" y="16831966"/>
            <a:ext cx="28448683" cy="162375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67" name="Rectangle 111">
            <a:extLst>
              <a:ext uri="{FF2B5EF4-FFF2-40B4-BE49-F238E27FC236}">
                <a16:creationId xmlns:a16="http://schemas.microsoft.com/office/drawing/2014/main" id="{784971A4-6945-40EB-A660-95503A200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45" y="33336743"/>
            <a:ext cx="17624902" cy="769403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70" name="Rectangle 111">
            <a:extLst>
              <a:ext uri="{FF2B5EF4-FFF2-40B4-BE49-F238E27FC236}">
                <a16:creationId xmlns:a16="http://schemas.microsoft.com/office/drawing/2014/main" id="{F2765B4D-4841-4176-9BB2-13E1487F5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18082" y="33336743"/>
            <a:ext cx="10707482" cy="769403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E74982E-87B0-4A2D-9CE4-C4F68A83E9C5}"/>
              </a:ext>
            </a:extLst>
          </p:cNvPr>
          <p:cNvSpPr/>
          <p:nvPr/>
        </p:nvSpPr>
        <p:spPr>
          <a:xfrm>
            <a:off x="18812395" y="33409430"/>
            <a:ext cx="10383557" cy="7423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4000" b="1" dirty="0">
                <a:latin typeface="Century Gothic" panose="020B0502020202020204" pitchFamily="34" charset="0"/>
              </a:rPr>
              <a:t>Future Work</a:t>
            </a:r>
          </a:p>
          <a:p>
            <a:pPr marL="571500" indent="-57150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400" u="none" dirty="0">
                <a:latin typeface="Century Gothic" panose="020B0502020202020204" pitchFamily="34" charset="0"/>
                <a:cs typeface="Myanmar Text" panose="020B0502040204020203" pitchFamily="34" charset="0"/>
              </a:rPr>
              <a:t>Associate </a:t>
            </a:r>
            <a:r>
              <a:rPr lang="en-GB" sz="3400" b="1" u="none" dirty="0">
                <a:latin typeface="Century Gothic" panose="020B0502020202020204" pitchFamily="34" charset="0"/>
                <a:cs typeface="Myanmar Text" panose="020B0502040204020203" pitchFamily="34" charset="0"/>
              </a:rPr>
              <a:t>cost</a:t>
            </a:r>
            <a:r>
              <a:rPr lang="en-GB" sz="3400" u="none" dirty="0">
                <a:latin typeface="Century Gothic" panose="020B0502020202020204" pitchFamily="34" charset="0"/>
                <a:cs typeface="Myanmar Text" panose="020B0502040204020203" pitchFamily="34" charset="0"/>
              </a:rPr>
              <a:t> with each </a:t>
            </a:r>
            <a:r>
              <a:rPr lang="en-GB" sz="3400" b="1" u="none" dirty="0">
                <a:latin typeface="Century Gothic" panose="020B0502020202020204" pitchFamily="34" charset="0"/>
                <a:cs typeface="Myanmar Text" panose="020B0502040204020203" pitchFamily="34" charset="0"/>
              </a:rPr>
              <a:t>security service</a:t>
            </a:r>
          </a:p>
          <a:p>
            <a:pPr marL="571500" indent="-57150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400" b="1" u="none" dirty="0">
                <a:latin typeface="Century Gothic" panose="020B0502020202020204" pitchFamily="34" charset="0"/>
                <a:cs typeface="Myanmar Text" panose="020B0502040204020203" pitchFamily="34" charset="0"/>
              </a:rPr>
              <a:t>Profile </a:t>
            </a:r>
            <a:r>
              <a:rPr lang="en-GB" sz="3400" u="none" dirty="0">
                <a:latin typeface="Century Gothic" panose="020B0502020202020204" pitchFamily="34" charset="0"/>
                <a:cs typeface="Myanmar Text" panose="020B0502040204020203" pitchFamily="34" charset="0"/>
              </a:rPr>
              <a:t>remaining </a:t>
            </a:r>
            <a:r>
              <a:rPr lang="en-GB" sz="3400" b="1" u="none" dirty="0">
                <a:latin typeface="Century Gothic" panose="020B0502020202020204" pitchFamily="34" charset="0"/>
                <a:cs typeface="Myanmar Text" panose="020B0502040204020203" pitchFamily="34" charset="0"/>
              </a:rPr>
              <a:t>TLS features</a:t>
            </a:r>
          </a:p>
          <a:p>
            <a:pPr marL="1028700" lvl="1" indent="-57150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400" u="none" dirty="0">
                <a:latin typeface="Century Gothic" panose="020B0502020202020204" pitchFamily="34" charset="0"/>
                <a:cs typeface="Myanmar Text" panose="020B0502040204020203" pitchFamily="34" charset="0"/>
              </a:rPr>
              <a:t>e.g. session resumption</a:t>
            </a:r>
          </a:p>
          <a:p>
            <a:pPr marL="571500" indent="-57150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400" u="none" dirty="0">
                <a:latin typeface="Century Gothic" panose="020B0502020202020204" pitchFamily="34" charset="0"/>
                <a:cs typeface="Myanmar Text" panose="020B0502040204020203" pitchFamily="34" charset="0"/>
              </a:rPr>
              <a:t>Profile with actual CPU cycles measures</a:t>
            </a:r>
          </a:p>
          <a:p>
            <a:pPr marL="571500" indent="-57150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400" b="1" u="none" dirty="0">
                <a:latin typeface="Century Gothic" panose="020B0502020202020204" pitchFamily="34" charset="0"/>
                <a:cs typeface="Myanmar Text" panose="020B0502040204020203" pitchFamily="34" charset="0"/>
              </a:rPr>
              <a:t>Profile</a:t>
            </a:r>
            <a:r>
              <a:rPr lang="en-GB" sz="3400" u="none" dirty="0">
                <a:latin typeface="Century Gothic" panose="020B0502020202020204" pitchFamily="34" charset="0"/>
                <a:cs typeface="Myanmar Text" panose="020B0502040204020203" pitchFamily="34" charset="0"/>
              </a:rPr>
              <a:t> on </a:t>
            </a:r>
            <a:r>
              <a:rPr lang="en-GB" sz="3400" b="1" u="none" dirty="0">
                <a:latin typeface="Century Gothic" panose="020B0502020202020204" pitchFamily="34" charset="0"/>
                <a:cs typeface="Myanmar Text" panose="020B0502040204020203" pitchFamily="34" charset="0"/>
              </a:rPr>
              <a:t>relevant architectures</a:t>
            </a:r>
          </a:p>
          <a:p>
            <a:pPr marL="571500" indent="-57150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400" u="none" dirty="0">
                <a:latin typeface="Century Gothic" panose="020B0502020202020204" pitchFamily="34" charset="0"/>
                <a:cs typeface="Myanmar Text" panose="020B0502040204020203" pitchFamily="34" charset="0"/>
              </a:rPr>
              <a:t>Measure </a:t>
            </a:r>
            <a:r>
              <a:rPr lang="en-GB" sz="3400" b="1" u="none" dirty="0">
                <a:latin typeface="Century Gothic" panose="020B0502020202020204" pitchFamily="34" charset="0"/>
                <a:cs typeface="Myanmar Text" panose="020B0502040204020203" pitchFamily="34" charset="0"/>
              </a:rPr>
              <a:t>power consumption</a:t>
            </a:r>
            <a:endParaRPr lang="en-GB" sz="3400" u="none" dirty="0">
              <a:latin typeface="Century Gothic" panose="020B0502020202020204" pitchFamily="34" charset="0"/>
              <a:cs typeface="Myanmar Text" panose="020B0502040204020203" pitchFamily="34" charset="0"/>
            </a:endParaRPr>
          </a:p>
          <a:p>
            <a:pPr marL="571500" indent="-57150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400" u="none" dirty="0">
                <a:latin typeface="Century Gothic" panose="020B0502020202020204" pitchFamily="34" charset="0"/>
                <a:cs typeface="Myanmar Text" panose="020B0502040204020203" pitchFamily="34" charset="0"/>
              </a:rPr>
              <a:t>Build a </a:t>
            </a:r>
            <a:r>
              <a:rPr lang="en-GB" sz="3400" b="1" u="none" dirty="0">
                <a:latin typeface="Century Gothic" panose="020B0502020202020204" pitchFamily="34" charset="0"/>
                <a:cs typeface="Myanmar Text" panose="020B0502040204020203" pitchFamily="34" charset="0"/>
              </a:rPr>
              <a:t>framework</a:t>
            </a:r>
            <a:r>
              <a:rPr lang="en-GB" sz="3400" u="none" dirty="0">
                <a:latin typeface="Century Gothic" panose="020B0502020202020204" pitchFamily="34" charset="0"/>
                <a:cs typeface="Myanmar Text" panose="020B0502040204020203" pitchFamily="34" charset="0"/>
              </a:rPr>
              <a:t> that </a:t>
            </a:r>
            <a:r>
              <a:rPr lang="en-GB" sz="3400" b="1" u="none" dirty="0">
                <a:latin typeface="Century Gothic" panose="020B0502020202020204" pitchFamily="34" charset="0"/>
                <a:cs typeface="Myanmar Text" panose="020B0502040204020203" pitchFamily="34" charset="0"/>
              </a:rPr>
              <a:t>suggests </a:t>
            </a:r>
            <a:r>
              <a:rPr lang="en-GB" sz="3400" u="none" dirty="0">
                <a:latin typeface="Century Gothic" panose="020B0502020202020204" pitchFamily="34" charset="0"/>
                <a:cs typeface="Myanmar Text" panose="020B0502040204020203" pitchFamily="34" charset="0"/>
              </a:rPr>
              <a:t>a </a:t>
            </a:r>
            <a:r>
              <a:rPr lang="en-GB" sz="3400" b="1" u="none" dirty="0">
                <a:latin typeface="Century Gothic" panose="020B0502020202020204" pitchFamily="34" charset="0"/>
                <a:cs typeface="Myanmar Text" panose="020B0502040204020203" pitchFamily="34" charset="0"/>
              </a:rPr>
              <a:t>TLS configuration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776103-84C4-4DF5-9FD0-36E88DD502CE}"/>
              </a:ext>
            </a:extLst>
          </p:cNvPr>
          <p:cNvSpPr/>
          <p:nvPr/>
        </p:nvSpPr>
        <p:spPr>
          <a:xfrm>
            <a:off x="954412" y="33313189"/>
            <a:ext cx="17624902" cy="8325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4000" b="1" dirty="0">
                <a:latin typeface="Century Gothic" panose="020B0502020202020204" pitchFamily="34" charset="0"/>
              </a:rPr>
              <a:t>Analysis</a:t>
            </a:r>
          </a:p>
          <a:p>
            <a:pPr algn="l">
              <a:spcAft>
                <a:spcPts val="600"/>
              </a:spcAft>
            </a:pPr>
            <a:endParaRPr lang="en-GB" sz="4000" b="1" dirty="0">
              <a:latin typeface="Century Gothic" panose="020B0502020202020204" pitchFamily="34" charset="0"/>
            </a:endParaRPr>
          </a:p>
          <a:p>
            <a:pPr marL="571500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4000" u="none" dirty="0">
                <a:latin typeface="Century Gothic" panose="020B0502020202020204" pitchFamily="34" charset="0"/>
              </a:rPr>
              <a:t>Different results for client and server</a:t>
            </a:r>
          </a:p>
          <a:p>
            <a:pPr marL="1028700" lvl="1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4000" u="none" dirty="0">
                <a:latin typeface="Century Gothic" panose="020B0502020202020204" pitchFamily="34" charset="0"/>
              </a:rPr>
              <a:t>Client needs to verify certificate chain (public key operations)</a:t>
            </a:r>
          </a:p>
          <a:p>
            <a:pPr marL="1028700" lvl="1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4000" u="none" dirty="0">
                <a:latin typeface="Century Gothic" panose="020B0502020202020204" pitchFamily="34" charset="0"/>
              </a:rPr>
              <a:t>Public key operations are faster than private key ones</a:t>
            </a:r>
          </a:p>
          <a:p>
            <a:pPr marL="1485900" lvl="2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4000" u="none" dirty="0">
                <a:latin typeface="Century Gothic" panose="020B0502020202020204" pitchFamily="34" charset="0"/>
              </a:rPr>
              <a:t>Because public RSA exponent is usually small</a:t>
            </a:r>
          </a:p>
          <a:p>
            <a:pPr marL="571500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4000" u="none" dirty="0">
                <a:latin typeface="Century Gothic" panose="020B0502020202020204" pitchFamily="34" charset="0"/>
              </a:rPr>
              <a:t>ECDSA’s signature verification is slower than RSA’s</a:t>
            </a:r>
          </a:p>
          <a:p>
            <a:pPr marL="571500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4000" u="none" dirty="0">
                <a:latin typeface="Century Gothic" panose="020B0502020202020204" pitchFamily="34" charset="0"/>
              </a:rPr>
              <a:t>TLS with Pre-Shared Keys (PSK) is used a lot in constrained devices</a:t>
            </a:r>
          </a:p>
          <a:p>
            <a:pPr marL="1028700" lvl="1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4000" u="none" dirty="0">
                <a:latin typeface="Century Gothic" panose="020B0502020202020204" pitchFamily="34" charset="0"/>
              </a:rPr>
              <a:t>Graphs above show why</a:t>
            </a:r>
          </a:p>
          <a:p>
            <a:pPr marL="571500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4000" u="none" dirty="0">
                <a:latin typeface="Century Gothic" panose="020B0502020202020204" pitchFamily="34" charset="0"/>
              </a:rPr>
              <a:t>PFS is costly</a:t>
            </a:r>
          </a:p>
          <a:p>
            <a:pPr marL="571500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4000" u="none" dirty="0">
                <a:latin typeface="Century Gothic" panose="020B0502020202020204" pitchFamily="34" charset="0"/>
              </a:rPr>
              <a:t>ECDH(E) </a:t>
            </a:r>
            <a:r>
              <a:rPr lang="en-GB" sz="4000" u="none" dirty="0" err="1">
                <a:latin typeface="Century Gothic" panose="020B0502020202020204" pitchFamily="34" charset="0"/>
              </a:rPr>
              <a:t>ciphersuites</a:t>
            </a:r>
            <a:r>
              <a:rPr lang="en-GB" sz="4000" u="none" dirty="0">
                <a:latin typeface="Century Gothic" panose="020B0502020202020204" pitchFamily="34" charset="0"/>
              </a:rPr>
              <a:t> use less CPU cycles than DHE(E)</a:t>
            </a:r>
          </a:p>
          <a:p>
            <a:pPr algn="l">
              <a:spcAft>
                <a:spcPts val="600"/>
              </a:spcAft>
            </a:pPr>
            <a:endParaRPr lang="en-GB" sz="4000" b="1" dirty="0">
              <a:latin typeface="Century Gothic" panose="020B050202020202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0BB9B03-F161-4F20-AC0A-8DD814BB5616}"/>
              </a:ext>
            </a:extLst>
          </p:cNvPr>
          <p:cNvSpPr/>
          <p:nvPr/>
        </p:nvSpPr>
        <p:spPr>
          <a:xfrm>
            <a:off x="10845530" y="5507529"/>
            <a:ext cx="108262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4000" b="1" dirty="0">
                <a:latin typeface="Century Gothic" panose="020B0502020202020204" pitchFamily="34" charset="0"/>
              </a:rPr>
              <a:t>The Transport Layer Security (TLS) Protocol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4DC7AAD-CC6D-44D0-AAB5-39F226E4533A}"/>
              </a:ext>
            </a:extLst>
          </p:cNvPr>
          <p:cNvSpPr/>
          <p:nvPr/>
        </p:nvSpPr>
        <p:spPr>
          <a:xfrm>
            <a:off x="22455428" y="5436550"/>
            <a:ext cx="6870135" cy="1467372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4000" b="1" u="none" dirty="0">
                <a:solidFill>
                  <a:schemeClr val="tx1"/>
                </a:solidFill>
                <a:latin typeface="Century Gothic" panose="020B0502020202020204" pitchFamily="34" charset="0"/>
                <a:cs typeface="Helvetica" panose="020B0604020202020204" pitchFamily="34" charset="0"/>
              </a:rPr>
              <a:t>Wednesday, April 18</a:t>
            </a:r>
            <a:r>
              <a:rPr lang="en-GB" sz="4000" b="1" u="none" baseline="30000" dirty="0">
                <a:solidFill>
                  <a:schemeClr val="tx1"/>
                </a:solidFill>
                <a:latin typeface="Century Gothic" panose="020B0502020202020204" pitchFamily="34" charset="0"/>
                <a:cs typeface="Helvetica" panose="020B0604020202020204" pitchFamily="34" charset="0"/>
              </a:rPr>
              <a:t>th </a:t>
            </a:r>
            <a:r>
              <a:rPr lang="en-GB" sz="4000" b="1" u="none" dirty="0">
                <a:solidFill>
                  <a:schemeClr val="tx1"/>
                </a:solidFill>
                <a:latin typeface="Century Gothic" panose="020B0502020202020204" pitchFamily="34" charset="0"/>
                <a:cs typeface="Helvetica" panose="020B0604020202020204" pitchFamily="34" charset="0"/>
              </a:rPr>
              <a:t>2018</a:t>
            </a:r>
          </a:p>
          <a:p>
            <a:r>
              <a:rPr lang="en-GB" sz="4000" b="1" u="none" dirty="0">
                <a:solidFill>
                  <a:schemeClr val="tx1"/>
                </a:solidFill>
                <a:latin typeface="Century Gothic" panose="020B0502020202020204" pitchFamily="34" charset="0"/>
                <a:cs typeface="Helvetica" panose="020B0604020202020204" pitchFamily="34" charset="0"/>
              </a:rPr>
              <a:t>15:00h</a:t>
            </a:r>
          </a:p>
        </p:txBody>
      </p:sp>
      <p:sp>
        <p:nvSpPr>
          <p:cNvPr id="84" name="Rectangle 111">
            <a:extLst>
              <a:ext uri="{FF2B5EF4-FFF2-40B4-BE49-F238E27FC236}">
                <a16:creationId xmlns:a16="http://schemas.microsoft.com/office/drawing/2014/main" id="{586F0929-FDFE-4E3D-B3E9-0BB37CBE1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412" y="5365051"/>
            <a:ext cx="9510460" cy="1114266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PT" sz="2400" dirty="0">
              <a:latin typeface="Century Gothic" panose="020B0502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DA39496-C0D7-4045-942C-82FF40F4ED42}"/>
              </a:ext>
            </a:extLst>
          </p:cNvPr>
          <p:cNvSpPr txBox="1"/>
          <p:nvPr/>
        </p:nvSpPr>
        <p:spPr>
          <a:xfrm>
            <a:off x="1101114" y="5515003"/>
            <a:ext cx="9168952" cy="1060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u="none" dirty="0">
                <a:latin typeface="Century Gothic" panose="020B0502020202020204" pitchFamily="34" charset="0"/>
              </a:rPr>
              <a:t>Motivation: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u="none" dirty="0">
                <a:latin typeface="Century Gothic" panose="020B0502020202020204" pitchFamily="34" charset="0"/>
              </a:rPr>
              <a:t>Internet of Things (IoT) lacks security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u="none" dirty="0">
                <a:latin typeface="Century Gothic" panose="020B0502020202020204" pitchFamily="34" charset="0"/>
              </a:rPr>
              <a:t>(D)TLS provides connection security</a:t>
            </a: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n-US" sz="3100" u="none" dirty="0">
                <a:latin typeface="Century Gothic" panose="020B0502020202020204" pitchFamily="34" charset="0"/>
              </a:rPr>
              <a:t>Too heavy for IoT devices</a:t>
            </a:r>
          </a:p>
          <a:p>
            <a:pPr marL="1371600" lvl="2" indent="-457200" algn="l">
              <a:buFont typeface="Wingdings" panose="05000000000000000000" pitchFamily="2" charset="2"/>
              <a:buChar char="§"/>
            </a:pPr>
            <a:r>
              <a:rPr lang="en-US" sz="3000" u="none" dirty="0">
                <a:latin typeface="Century Gothic" panose="020B0502020202020204" pitchFamily="34" charset="0"/>
              </a:rPr>
              <a:t>Code size, resources, energy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3000" u="none" dirty="0">
                <a:latin typeface="Century Gothic" panose="020B0502020202020204" pitchFamily="34" charset="0"/>
              </a:rPr>
              <a:t>Existing work focuses on DTLS</a:t>
            </a:r>
          </a:p>
          <a:p>
            <a:pPr marL="914400" lvl="1" indent="-457200" algn="l">
              <a:buFont typeface="Wingdings" panose="05000000000000000000" pitchFamily="2" charset="2"/>
              <a:buChar char="§"/>
            </a:pPr>
            <a:r>
              <a:rPr lang="en-US" sz="3000" u="none" dirty="0">
                <a:latin typeface="Century Gothic" panose="020B0502020202020204" pitchFamily="34" charset="0"/>
              </a:rPr>
              <a:t>New standards like “</a:t>
            </a:r>
            <a:r>
              <a:rPr lang="en-US" sz="3000" i="1" u="none" dirty="0" err="1">
                <a:latin typeface="Century Gothic" panose="020B0502020202020204" pitchFamily="34" charset="0"/>
              </a:rPr>
              <a:t>CoAP</a:t>
            </a:r>
            <a:r>
              <a:rPr lang="en-US" sz="3000" i="1" u="none" dirty="0">
                <a:latin typeface="Century Gothic" panose="020B0502020202020204" pitchFamily="34" charset="0"/>
              </a:rPr>
              <a:t> over TLS” </a:t>
            </a:r>
            <a:r>
              <a:rPr lang="en-US" sz="3000" u="none" dirty="0">
                <a:latin typeface="Century Gothic" panose="020B0502020202020204" pitchFamily="34" charset="0"/>
              </a:rPr>
              <a:t>call for TLS optimization</a:t>
            </a:r>
          </a:p>
          <a:p>
            <a:pPr algn="l"/>
            <a:r>
              <a:rPr lang="en-US" sz="3200" b="1" u="none" dirty="0">
                <a:latin typeface="Century Gothic" panose="020B0502020202020204" pitchFamily="34" charset="0"/>
              </a:rPr>
              <a:t>Goals: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u="none" dirty="0">
                <a:latin typeface="Century Gothic" panose="020B0502020202020204" pitchFamily="34" charset="0"/>
              </a:rPr>
              <a:t>Profile most important features of TLS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u="none" dirty="0">
                <a:latin typeface="Century Gothic" panose="020B0502020202020204" pitchFamily="34" charset="0"/>
              </a:rPr>
              <a:t>Associate costs with each feature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3200" u="none" dirty="0">
                <a:latin typeface="Century Gothic" panose="020B0502020202020204" pitchFamily="34" charset="0"/>
              </a:rPr>
              <a:t>e.g. </a:t>
            </a:r>
            <a:r>
              <a:rPr lang="en-US" sz="3200" i="1" u="none" dirty="0">
                <a:latin typeface="Century Gothic" panose="020B0502020202020204" pitchFamily="34" charset="0"/>
              </a:rPr>
              <a:t>How much does PFS cost?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u="none" dirty="0">
                <a:latin typeface="Century Gothic" panose="020B0502020202020204" pitchFamily="34" charset="0"/>
              </a:rPr>
              <a:t>Build a framework that suggests a TLS configuration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3000" u="none" dirty="0">
                <a:latin typeface="Century Gothic" panose="020B0502020202020204" pitchFamily="34" charset="0"/>
              </a:rPr>
              <a:t>Based on the needs and limitation of the environment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3000" u="none" dirty="0">
                <a:latin typeface="Century Gothic" panose="020B0502020202020204" pitchFamily="34" charset="0"/>
              </a:rPr>
              <a:t>e.g. required security services, available power, memory and processing speed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3000" u="none" dirty="0">
                <a:latin typeface="Century Gothic" panose="020B0502020202020204" pitchFamily="34" charset="0"/>
              </a:rPr>
              <a:t>Fully compatible with “vanilla” (D)TLS</a:t>
            </a:r>
            <a:endParaRPr lang="en-US" sz="3200" i="1" u="none" dirty="0">
              <a:latin typeface="Century Gothic" panose="020B0502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u="none" dirty="0">
                <a:latin typeface="Century Gothic" panose="020B0502020202020204" pitchFamily="34" charset="0"/>
              </a:rPr>
              <a:t>Focused on TLS 1.2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3000" u="none" dirty="0">
                <a:latin typeface="Century Gothic" panose="020B0502020202020204" pitchFamily="34" charset="0"/>
              </a:rPr>
              <a:t>Taking into account TLS 1.3 and its features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u="none" dirty="0">
              <a:latin typeface="Century Gothic" panose="020B0502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C55E697-9C63-4881-9C97-18276D67DE75}"/>
              </a:ext>
            </a:extLst>
          </p:cNvPr>
          <p:cNvSpPr/>
          <p:nvPr/>
        </p:nvSpPr>
        <p:spPr>
          <a:xfrm>
            <a:off x="19814554" y="25151391"/>
            <a:ext cx="9759871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4000" b="1" dirty="0">
                <a:latin typeface="Century Gothic" panose="020B0502020202020204" pitchFamily="34" charset="0"/>
              </a:rPr>
              <a:t>Legend</a:t>
            </a:r>
          </a:p>
          <a:p>
            <a:pPr algn="l">
              <a:spcAft>
                <a:spcPts val="600"/>
              </a:spcAft>
            </a:pPr>
            <a:endParaRPr lang="en-GB" sz="4000" b="1" u="none" dirty="0">
              <a:latin typeface="Century Gothic" panose="020B0502020202020204" pitchFamily="34" charset="0"/>
            </a:endParaRPr>
          </a:p>
          <a:p>
            <a:pPr marL="571500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4000" u="none" dirty="0">
                <a:latin typeface="Century Gothic" panose="020B0502020202020204" pitchFamily="34" charset="0"/>
              </a:rPr>
              <a:t>Red </a:t>
            </a:r>
            <a:r>
              <a:rPr lang="en-GB" sz="4000" b="1" u="none" dirty="0">
                <a:latin typeface="Century Gothic" panose="020B0502020202020204" pitchFamily="34" charset="0"/>
              </a:rPr>
              <a:t>rectangles </a:t>
            </a:r>
            <a:r>
              <a:rPr lang="en-GB" sz="4000" u="none" dirty="0">
                <a:latin typeface="Century Gothic" panose="020B0502020202020204" pitchFamily="34" charset="0"/>
              </a:rPr>
              <a:t>group by </a:t>
            </a:r>
            <a:r>
              <a:rPr lang="en-GB" sz="4000" b="1" u="none" dirty="0">
                <a:latin typeface="Century Gothic" panose="020B0502020202020204" pitchFamily="34" charset="0"/>
              </a:rPr>
              <a:t>key exchange </a:t>
            </a:r>
            <a:r>
              <a:rPr lang="en-GB" sz="4000" u="none" dirty="0">
                <a:latin typeface="Century Gothic" panose="020B0502020202020204" pitchFamily="34" charset="0"/>
              </a:rPr>
              <a:t>and </a:t>
            </a:r>
            <a:r>
              <a:rPr lang="en-GB" sz="4000" b="1" u="none" dirty="0">
                <a:latin typeface="Century Gothic" panose="020B0502020202020204" pitchFamily="34" charset="0"/>
              </a:rPr>
              <a:t>authentication</a:t>
            </a:r>
          </a:p>
          <a:p>
            <a:pPr marL="571500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4000" b="1" u="none" dirty="0">
                <a:latin typeface="Century Gothic" panose="020B0502020202020204" pitchFamily="34" charset="0"/>
              </a:rPr>
              <a:t>Text</a:t>
            </a:r>
            <a:r>
              <a:rPr lang="en-GB" sz="4000" u="none" dirty="0">
                <a:latin typeface="Century Gothic" panose="020B0502020202020204" pitchFamily="34" charset="0"/>
              </a:rPr>
              <a:t> on bars specifies </a:t>
            </a:r>
            <a:r>
              <a:rPr lang="en-GB" sz="4000" b="1" u="none" dirty="0">
                <a:latin typeface="Century Gothic" panose="020B0502020202020204" pitchFamily="34" charset="0"/>
              </a:rPr>
              <a:t>encryption </a:t>
            </a:r>
            <a:r>
              <a:rPr lang="en-GB" sz="4000" u="none" dirty="0">
                <a:latin typeface="Century Gothic" panose="020B0502020202020204" pitchFamily="34" charset="0"/>
              </a:rPr>
              <a:t>algorithm and </a:t>
            </a:r>
            <a:r>
              <a:rPr lang="en-GB" sz="4000" b="1" u="none" dirty="0">
                <a:latin typeface="Century Gothic" panose="020B0502020202020204" pitchFamily="34" charset="0"/>
              </a:rPr>
              <a:t>MAC </a:t>
            </a:r>
            <a:r>
              <a:rPr lang="en-GB" sz="4000" u="none" dirty="0">
                <a:latin typeface="Century Gothic" panose="020B0502020202020204" pitchFamily="34" charset="0"/>
              </a:rPr>
              <a:t>function</a:t>
            </a:r>
          </a:p>
          <a:p>
            <a:pPr marL="571500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4000" b="1" u="none" dirty="0">
                <a:latin typeface="Century Gothic" panose="020B0502020202020204" pitchFamily="34" charset="0"/>
              </a:rPr>
              <a:t>Numbers</a:t>
            </a:r>
            <a:r>
              <a:rPr lang="en-GB" sz="4000" u="none" dirty="0">
                <a:latin typeface="Century Gothic" panose="020B0502020202020204" pitchFamily="34" charset="0"/>
              </a:rPr>
              <a:t> in red represent the number of </a:t>
            </a:r>
            <a:r>
              <a:rPr lang="en-GB" sz="4000" b="1" u="none" dirty="0">
                <a:latin typeface="Century Gothic" panose="020B0502020202020204" pitchFamily="34" charset="0"/>
              </a:rPr>
              <a:t>CPU cycles</a:t>
            </a:r>
            <a:r>
              <a:rPr lang="en-GB" sz="4000" u="none" dirty="0">
                <a:latin typeface="Century Gothic" panose="020B0502020202020204" pitchFamily="34" charset="0"/>
              </a:rPr>
              <a:t> in </a:t>
            </a:r>
            <a:r>
              <a:rPr lang="en-GB" sz="4000" b="1" u="none" dirty="0">
                <a:latin typeface="Century Gothic" panose="020B0502020202020204" pitchFamily="34" charset="0"/>
              </a:rPr>
              <a:t>millions</a:t>
            </a:r>
          </a:p>
          <a:p>
            <a:pPr marL="1028700" lvl="1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4000" i="1" u="none" dirty="0" err="1">
                <a:latin typeface="Century Gothic" panose="020B0502020202020204" pitchFamily="34" charset="0"/>
              </a:rPr>
              <a:t>valgrind</a:t>
            </a:r>
            <a:r>
              <a:rPr lang="en-GB" sz="4000" u="none" dirty="0">
                <a:latin typeface="Century Gothic" panose="020B0502020202020204" pitchFamily="34" charset="0"/>
              </a:rPr>
              <a:t> estimates</a:t>
            </a:r>
          </a:p>
          <a:p>
            <a:pPr algn="l">
              <a:spcAft>
                <a:spcPts val="600"/>
              </a:spcAft>
            </a:pPr>
            <a:endParaRPr lang="en-GB" sz="4000" b="1" dirty="0">
              <a:latin typeface="Century Gothic" panose="020B0502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31C7C60-6AE8-43CD-A334-11F631F24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530" y="6442614"/>
            <a:ext cx="11031880" cy="7020286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CA9DC780-5BB0-489C-B83F-AFBDEA792DF3}"/>
              </a:ext>
            </a:extLst>
          </p:cNvPr>
          <p:cNvSpPr/>
          <p:nvPr/>
        </p:nvSpPr>
        <p:spPr>
          <a:xfrm>
            <a:off x="21904910" y="6391823"/>
            <a:ext cx="7582624" cy="10125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endParaRPr lang="en-GB" sz="4000" b="1" dirty="0">
              <a:latin typeface="Century Gothic" panose="020B0502020202020204" pitchFamily="34" charset="0"/>
            </a:endParaRPr>
          </a:p>
          <a:p>
            <a:pPr marL="571500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u="none" dirty="0">
                <a:latin typeface="Century Gothic" panose="020B0502020202020204" pitchFamily="34" charset="0"/>
              </a:rPr>
              <a:t>Powers </a:t>
            </a:r>
            <a:r>
              <a:rPr lang="en-GB" sz="3200" b="1" u="none" dirty="0">
                <a:latin typeface="Century Gothic" panose="020B0502020202020204" pitchFamily="34" charset="0"/>
              </a:rPr>
              <a:t>HTTPS</a:t>
            </a:r>
            <a:r>
              <a:rPr lang="en-GB" sz="3200" u="none" dirty="0">
                <a:latin typeface="Century Gothic" panose="020B0502020202020204" pitchFamily="34" charset="0"/>
              </a:rPr>
              <a:t> (HTTP over TLS)</a:t>
            </a:r>
          </a:p>
          <a:p>
            <a:pPr marL="571500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b="1" u="none" dirty="0">
                <a:latin typeface="Century Gothic" panose="020B0502020202020204" pitchFamily="34" charset="0"/>
              </a:rPr>
              <a:t>Client-Server</a:t>
            </a:r>
            <a:r>
              <a:rPr lang="en-GB" sz="3200" u="none" dirty="0">
                <a:latin typeface="Century Gothic" panose="020B0502020202020204" pitchFamily="34" charset="0"/>
              </a:rPr>
              <a:t> protocol</a:t>
            </a:r>
          </a:p>
          <a:p>
            <a:pPr marL="571500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b="1" u="none" dirty="0">
                <a:latin typeface="Century Gothic" panose="020B0502020202020204" pitchFamily="34" charset="0"/>
              </a:rPr>
              <a:t>Connection-oriented</a:t>
            </a:r>
            <a:r>
              <a:rPr lang="en-GB" sz="3200" u="none" dirty="0">
                <a:latin typeface="Century Gothic" panose="020B0502020202020204" pitchFamily="34" charset="0"/>
              </a:rPr>
              <a:t> and </a:t>
            </a:r>
            <a:r>
              <a:rPr lang="en-GB" sz="3200" b="1" u="none" dirty="0">
                <a:latin typeface="Century Gothic" panose="020B0502020202020204" pitchFamily="34" charset="0"/>
              </a:rPr>
              <a:t>reliable</a:t>
            </a:r>
          </a:p>
          <a:p>
            <a:pPr marL="571500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u="none" dirty="0">
                <a:latin typeface="Century Gothic" panose="020B0502020202020204" pitchFamily="34" charset="0"/>
              </a:rPr>
              <a:t>Main goals:</a:t>
            </a:r>
          </a:p>
          <a:p>
            <a:pPr marL="1028700" lvl="1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100" b="1" u="none" dirty="0">
                <a:latin typeface="Century Gothic" panose="020B0502020202020204" pitchFamily="34" charset="0"/>
              </a:rPr>
              <a:t>Data confidentiality</a:t>
            </a:r>
            <a:r>
              <a:rPr lang="en-GB" sz="3100" u="none" dirty="0">
                <a:latin typeface="Century Gothic" panose="020B0502020202020204" pitchFamily="34" charset="0"/>
              </a:rPr>
              <a:t> and </a:t>
            </a:r>
            <a:r>
              <a:rPr lang="en-GB" sz="3100" b="1" u="none" dirty="0">
                <a:latin typeface="Century Gothic" panose="020B0502020202020204" pitchFamily="34" charset="0"/>
              </a:rPr>
              <a:t>integrity</a:t>
            </a:r>
          </a:p>
          <a:p>
            <a:pPr marL="571500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u="none" dirty="0">
                <a:latin typeface="Century Gothic" panose="020B0502020202020204" pitchFamily="34" charset="0"/>
              </a:rPr>
              <a:t>Two phases:</a:t>
            </a:r>
          </a:p>
          <a:p>
            <a:pPr marL="1028700" lvl="1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u="none" dirty="0">
                <a:latin typeface="Century Gothic" panose="020B0502020202020204" pitchFamily="34" charset="0"/>
              </a:rPr>
              <a:t>Negotiate security parameters (</a:t>
            </a:r>
            <a:r>
              <a:rPr lang="en-GB" sz="3200" b="1" u="none" dirty="0">
                <a:latin typeface="Century Gothic" panose="020B0502020202020204" pitchFamily="34" charset="0"/>
              </a:rPr>
              <a:t>Handshake Protocol</a:t>
            </a:r>
            <a:r>
              <a:rPr lang="en-GB" sz="3200" u="none" dirty="0">
                <a:latin typeface="Century Gothic" panose="020B0502020202020204" pitchFamily="34" charset="0"/>
              </a:rPr>
              <a:t>)</a:t>
            </a:r>
          </a:p>
          <a:p>
            <a:pPr marL="1028700" lvl="1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u="none" dirty="0">
                <a:latin typeface="Century Gothic" panose="020B0502020202020204" pitchFamily="34" charset="0"/>
              </a:rPr>
              <a:t>Exchange data securely (</a:t>
            </a:r>
            <a:r>
              <a:rPr lang="en-GB" sz="3200" b="1" u="none" dirty="0">
                <a:latin typeface="Century Gothic" panose="020B0502020202020204" pitchFamily="34" charset="0"/>
              </a:rPr>
              <a:t>Record Protocol</a:t>
            </a:r>
            <a:r>
              <a:rPr lang="en-GB" sz="3200" u="none" dirty="0">
                <a:latin typeface="Century Gothic" panose="020B0502020202020204" pitchFamily="34" charset="0"/>
              </a:rPr>
              <a:t>)</a:t>
            </a:r>
          </a:p>
          <a:p>
            <a:pPr marL="571500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u="none" dirty="0">
                <a:latin typeface="Century Gothic" panose="020B0502020202020204" pitchFamily="34" charset="0"/>
              </a:rPr>
              <a:t>Security Services:</a:t>
            </a:r>
          </a:p>
          <a:p>
            <a:pPr marL="1028700" lvl="1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100" b="1" u="none" dirty="0">
                <a:latin typeface="Century Gothic" panose="020B0502020202020204" pitchFamily="34" charset="0"/>
              </a:rPr>
              <a:t>Authentication</a:t>
            </a:r>
          </a:p>
          <a:p>
            <a:pPr marL="1028700" lvl="1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100" b="1" u="none" dirty="0">
                <a:latin typeface="Century Gothic" panose="020B0502020202020204" pitchFamily="34" charset="0"/>
              </a:rPr>
              <a:t>Confidentiality</a:t>
            </a:r>
          </a:p>
          <a:p>
            <a:pPr marL="1028700" lvl="1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100" b="1" u="none" dirty="0">
                <a:latin typeface="Century Gothic" panose="020B0502020202020204" pitchFamily="34" charset="0"/>
              </a:rPr>
              <a:t>Integrity</a:t>
            </a:r>
          </a:p>
          <a:p>
            <a:pPr marL="1028700" lvl="1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100" b="1" u="none" dirty="0">
                <a:latin typeface="Century Gothic" panose="020B0502020202020204" pitchFamily="34" charset="0"/>
              </a:rPr>
              <a:t>Replay Protection</a:t>
            </a:r>
          </a:p>
          <a:p>
            <a:pPr marL="1028700" lvl="1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100" b="1" u="none" dirty="0">
                <a:latin typeface="Century Gothic" panose="020B0502020202020204" pitchFamily="34" charset="0"/>
              </a:rPr>
              <a:t>Perfect Forward Secrecy</a:t>
            </a:r>
          </a:p>
          <a:p>
            <a:pPr marL="1028700" lvl="1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3100" b="1" u="none" dirty="0">
              <a:latin typeface="Century Gothic" panose="020B0502020202020204" pitchFamily="34" charset="0"/>
            </a:endParaRPr>
          </a:p>
        </p:txBody>
      </p:sp>
      <p:sp>
        <p:nvSpPr>
          <p:cNvPr id="65" name="Arrow: Curved Left 64">
            <a:extLst>
              <a:ext uri="{FF2B5EF4-FFF2-40B4-BE49-F238E27FC236}">
                <a16:creationId xmlns:a16="http://schemas.microsoft.com/office/drawing/2014/main" id="{67F35798-9143-4967-B155-F3D25D617D98}"/>
              </a:ext>
            </a:extLst>
          </p:cNvPr>
          <p:cNvSpPr/>
          <p:nvPr/>
        </p:nvSpPr>
        <p:spPr bwMode="auto">
          <a:xfrm rot="10800000" flipH="1">
            <a:off x="27325851" y="11035110"/>
            <a:ext cx="1207624" cy="1302396"/>
          </a:xfrm>
          <a:prstGeom prst="curvedLeftArrow">
            <a:avLst>
              <a:gd name="adj1" fmla="val 15642"/>
              <a:gd name="adj2" fmla="val 35354"/>
              <a:gd name="adj3" fmla="val 25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747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20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1DDE0FB-0B90-4B4D-A5D6-0393DEBFE15E}"/>
              </a:ext>
            </a:extLst>
          </p:cNvPr>
          <p:cNvSpPr txBox="1"/>
          <p:nvPr/>
        </p:nvSpPr>
        <p:spPr>
          <a:xfrm>
            <a:off x="28226888" y="11502393"/>
            <a:ext cx="11990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 b="1" u="none" dirty="0"/>
              <a:t>Using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82BDA79-1BD0-40FD-9C10-643541310BC6}"/>
              </a:ext>
            </a:extLst>
          </p:cNvPr>
          <p:cNvSpPr/>
          <p:nvPr/>
        </p:nvSpPr>
        <p:spPr>
          <a:xfrm>
            <a:off x="10366754" y="13509231"/>
            <a:ext cx="115069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700" lvl="1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100" b="1" u="none" dirty="0">
                <a:latin typeface="Century Gothic" panose="020B0502020202020204" pitchFamily="34" charset="0"/>
              </a:rPr>
              <a:t>Datagram TLS (DTLS)</a:t>
            </a:r>
            <a:r>
              <a:rPr lang="en-GB" sz="3100" u="none" dirty="0">
                <a:latin typeface="Century Gothic" panose="020B0502020202020204" pitchFamily="34" charset="0"/>
              </a:rPr>
              <a:t> – adaptation of TLS that runs on top of an </a:t>
            </a:r>
            <a:r>
              <a:rPr lang="en-GB" sz="3100" b="1" u="none" dirty="0">
                <a:latin typeface="Century Gothic" panose="020B0502020202020204" pitchFamily="34" charset="0"/>
              </a:rPr>
              <a:t>unreliable transport protocol </a:t>
            </a:r>
            <a:r>
              <a:rPr lang="en-GB" sz="3100" u="none" dirty="0">
                <a:latin typeface="Century Gothic" panose="020B0502020202020204" pitchFamily="34" charset="0"/>
              </a:rPr>
              <a:t>(e.g. </a:t>
            </a:r>
            <a:r>
              <a:rPr lang="en-GB" sz="3100" b="1" u="none" dirty="0">
                <a:latin typeface="Century Gothic" panose="020B0502020202020204" pitchFamily="34" charset="0"/>
              </a:rPr>
              <a:t>UDP</a:t>
            </a:r>
            <a:r>
              <a:rPr lang="en-GB" sz="3100" u="none" dirty="0">
                <a:latin typeface="Century Gothic" panose="020B0502020202020204" pitchFamily="34" charset="0"/>
              </a:rPr>
              <a:t>)</a:t>
            </a:r>
          </a:p>
          <a:p>
            <a:pPr marL="1485900" lvl="2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000" u="none" dirty="0">
                <a:latin typeface="Century Gothic" panose="020B0502020202020204" pitchFamily="34" charset="0"/>
              </a:rPr>
              <a:t>While </a:t>
            </a:r>
            <a:r>
              <a:rPr lang="en-GB" sz="3000" b="1" u="none" dirty="0">
                <a:latin typeface="Century Gothic" panose="020B0502020202020204" pitchFamily="34" charset="0"/>
              </a:rPr>
              <a:t>TLS</a:t>
            </a:r>
            <a:r>
              <a:rPr lang="en-GB" sz="3000" u="none" dirty="0">
                <a:latin typeface="Century Gothic" panose="020B0502020202020204" pitchFamily="34" charset="0"/>
              </a:rPr>
              <a:t> runs on top of a </a:t>
            </a:r>
            <a:r>
              <a:rPr lang="en-GB" sz="3000" b="1" u="none" dirty="0">
                <a:latin typeface="Century Gothic" panose="020B0502020202020204" pitchFamily="34" charset="0"/>
              </a:rPr>
              <a:t>reliable transport protocol</a:t>
            </a:r>
            <a:r>
              <a:rPr lang="en-GB" sz="3000" u="none" dirty="0">
                <a:latin typeface="Century Gothic" panose="020B0502020202020204" pitchFamily="34" charset="0"/>
              </a:rPr>
              <a:t>, such as </a:t>
            </a:r>
            <a:r>
              <a:rPr lang="en-GB" sz="3000" b="1" u="none" dirty="0">
                <a:latin typeface="Century Gothic" panose="020B0502020202020204" pitchFamily="34" charset="0"/>
              </a:rPr>
              <a:t>TCP</a:t>
            </a:r>
          </a:p>
          <a:p>
            <a:pPr marL="1028700" lvl="1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000" u="none" dirty="0">
                <a:latin typeface="Century Gothic" panose="020B0502020202020204" pitchFamily="34" charset="0"/>
              </a:rPr>
              <a:t>The majority of TLS features is also available in DTLS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DFAFFD6-D706-4CE9-977D-7230E3372318}"/>
              </a:ext>
            </a:extLst>
          </p:cNvPr>
          <p:cNvSpPr/>
          <p:nvPr/>
        </p:nvSpPr>
        <p:spPr>
          <a:xfrm>
            <a:off x="12374258" y="10651690"/>
            <a:ext cx="7582624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l">
              <a:spcAft>
                <a:spcPts val="600"/>
              </a:spcAft>
            </a:pPr>
            <a:endParaRPr lang="en-GB" sz="3100" b="1" u="none" dirty="0">
              <a:latin typeface="Century Gothic" panose="020B0502020202020204" pitchFamily="34" charset="0"/>
            </a:endParaRPr>
          </a:p>
        </p:txBody>
      </p:sp>
      <p:sp>
        <p:nvSpPr>
          <p:cNvPr id="100" name="AutoShape 2" descr="https://www.cryptacus.eu/en/wp-content/uploads/homepage-logo-java-1800-2.jpg">
            <a:extLst>
              <a:ext uri="{FF2B5EF4-FFF2-40B4-BE49-F238E27FC236}">
                <a16:creationId xmlns:a16="http://schemas.microsoft.com/office/drawing/2014/main" id="{4DF1B44D-32B3-4EE9-8AAC-BCE69E51BE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7588" y="21251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32E52BD-61DD-4E6C-911D-6D2F6F1C4D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242" y="41054329"/>
            <a:ext cx="4827488" cy="16793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271B0F2-6A08-43BA-A8C5-9AD1617988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411" y="24792051"/>
            <a:ext cx="18860143" cy="827750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4586052-44DE-4572-B7A7-D5CD04DC35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84385" y="16881011"/>
            <a:ext cx="18763650" cy="827750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B176C7D-619C-4490-AF63-D8731CD0DA4F}"/>
              </a:ext>
            </a:extLst>
          </p:cNvPr>
          <p:cNvSpPr/>
          <p:nvPr/>
        </p:nvSpPr>
        <p:spPr>
          <a:xfrm>
            <a:off x="1098427" y="17113176"/>
            <a:ext cx="9315204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GB" sz="4000" b="1" dirty="0">
                <a:latin typeface="Century Gothic" panose="020B0502020202020204" pitchFamily="34" charset="0"/>
              </a:rPr>
              <a:t>Profiling TLS </a:t>
            </a:r>
            <a:r>
              <a:rPr lang="en-GB" sz="4000" b="1" dirty="0" err="1">
                <a:latin typeface="Century Gothic" panose="020B0502020202020204" pitchFamily="34" charset="0"/>
              </a:rPr>
              <a:t>Ciphersuites</a:t>
            </a:r>
            <a:endParaRPr lang="en-GB" sz="4000" b="1" dirty="0">
              <a:latin typeface="Century Gothic" panose="020B0502020202020204" pitchFamily="34" charset="0"/>
            </a:endParaRPr>
          </a:p>
          <a:p>
            <a:pPr algn="l">
              <a:spcAft>
                <a:spcPts val="600"/>
              </a:spcAft>
            </a:pPr>
            <a:endParaRPr lang="en-GB" sz="3600" u="none" dirty="0">
              <a:latin typeface="Century Gothic" panose="020B0502020202020204" pitchFamily="34" charset="0"/>
            </a:endParaRPr>
          </a:p>
          <a:p>
            <a:pPr marL="571500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600" b="1" u="none" dirty="0" err="1">
                <a:latin typeface="Century Gothic" panose="020B0502020202020204" pitchFamily="34" charset="0"/>
              </a:rPr>
              <a:t>Ciphersuite</a:t>
            </a:r>
            <a:r>
              <a:rPr lang="en-GB" sz="3600" u="none" dirty="0">
                <a:latin typeface="Century Gothic" panose="020B0502020202020204" pitchFamily="34" charset="0"/>
              </a:rPr>
              <a:t> = key exchange alg. + authentication alg. + encryption alg. + PRF (TLS 1.2)</a:t>
            </a:r>
          </a:p>
          <a:p>
            <a:pPr marL="571500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600" b="1" u="none" dirty="0">
                <a:latin typeface="Century Gothic" panose="020B0502020202020204" pitchFamily="34" charset="0"/>
              </a:rPr>
              <a:t>TLS Handshake profiled</a:t>
            </a:r>
            <a:r>
              <a:rPr lang="en-GB" sz="3600" u="none" dirty="0">
                <a:latin typeface="Century Gothic" panose="020B0502020202020204" pitchFamily="34" charset="0"/>
              </a:rPr>
              <a:t> with each one of the </a:t>
            </a:r>
            <a:r>
              <a:rPr lang="en-GB" sz="3600" b="1" u="none" dirty="0" err="1">
                <a:latin typeface="Century Gothic" panose="020B0502020202020204" pitchFamily="34" charset="0"/>
              </a:rPr>
              <a:t>ciphersuites</a:t>
            </a:r>
            <a:r>
              <a:rPr lang="en-GB" sz="3600" u="none" dirty="0">
                <a:latin typeface="Century Gothic" panose="020B0502020202020204" pitchFamily="34" charset="0"/>
              </a:rPr>
              <a:t> (depicted in graphs)</a:t>
            </a:r>
          </a:p>
          <a:p>
            <a:pPr marL="1028700" lvl="1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u="none" dirty="0">
                <a:latin typeface="Century Gothic" panose="020B0502020202020204" pitchFamily="34" charset="0"/>
              </a:rPr>
              <a:t>For both, client and server</a:t>
            </a:r>
          </a:p>
          <a:p>
            <a:pPr marL="1028700" lvl="1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u="none" dirty="0">
                <a:latin typeface="Century Gothic" panose="020B0502020202020204" pitchFamily="34" charset="0"/>
              </a:rPr>
              <a:t>Using a tool written for that purpose</a:t>
            </a:r>
          </a:p>
          <a:p>
            <a:pPr marL="571500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600" u="none" dirty="0" err="1">
                <a:latin typeface="Century Gothic" panose="020B0502020202020204" pitchFamily="34" charset="0"/>
              </a:rPr>
              <a:t>mbedTLS’s</a:t>
            </a:r>
            <a:r>
              <a:rPr lang="en-GB" sz="3600" u="none" dirty="0">
                <a:latin typeface="Century Gothic" panose="020B0502020202020204" pitchFamily="34" charset="0"/>
              </a:rPr>
              <a:t> library TLS implementation</a:t>
            </a:r>
          </a:p>
          <a:p>
            <a:pPr marL="1028700" lvl="1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u="none" dirty="0">
                <a:latin typeface="Century Gothic" panose="020B0502020202020204" pitchFamily="34" charset="0"/>
              </a:rPr>
              <a:t>TLS library for embedded devices</a:t>
            </a:r>
          </a:p>
          <a:p>
            <a:pPr marL="571500" indent="-5715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u="none" dirty="0">
                <a:latin typeface="Century Gothic" panose="020B0502020202020204" pitchFamily="34" charset="0"/>
              </a:rPr>
              <a:t>Data </a:t>
            </a:r>
            <a:r>
              <a:rPr lang="en-GB" sz="3200" b="1" u="none" dirty="0">
                <a:latin typeface="Century Gothic" panose="020B0502020202020204" pitchFamily="34" charset="0"/>
              </a:rPr>
              <a:t>encryption</a:t>
            </a:r>
            <a:r>
              <a:rPr lang="en-GB" sz="3200" u="none" dirty="0">
                <a:latin typeface="Century Gothic" panose="020B0502020202020204" pitchFamily="34" charset="0"/>
              </a:rPr>
              <a:t> and </a:t>
            </a:r>
            <a:r>
              <a:rPr lang="en-GB" sz="3200" b="1" u="none" dirty="0">
                <a:latin typeface="Century Gothic" panose="020B0502020202020204" pitchFamily="34" charset="0"/>
              </a:rPr>
              <a:t>MAC </a:t>
            </a:r>
            <a:r>
              <a:rPr lang="en-GB" sz="3200" u="none" dirty="0">
                <a:latin typeface="Century Gothic" panose="020B0502020202020204" pitchFamily="34" charset="0"/>
              </a:rPr>
              <a:t>algorithms also profiled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81E3647-B3D8-4F92-83BA-29AE6F0E3087}"/>
              </a:ext>
            </a:extLst>
          </p:cNvPr>
          <p:cNvSpPr txBox="1"/>
          <p:nvPr/>
        </p:nvSpPr>
        <p:spPr>
          <a:xfrm>
            <a:off x="26561916" y="17650898"/>
            <a:ext cx="25922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b="1" u="none" dirty="0"/>
              <a:t>Server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EB3876A-C9FF-4135-B0E3-41AE1CAF5846}"/>
              </a:ext>
            </a:extLst>
          </p:cNvPr>
          <p:cNvSpPr txBox="1"/>
          <p:nvPr/>
        </p:nvSpPr>
        <p:spPr>
          <a:xfrm>
            <a:off x="16838594" y="25482765"/>
            <a:ext cx="25922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b="1" u="none" dirty="0"/>
              <a:t>Client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747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747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10328</TotalTime>
  <Words>453</Words>
  <Application>Microsoft Office PowerPoint</Application>
  <PresentationFormat>Custom</PresentationFormat>
  <Paragraphs>81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宋体</vt:lpstr>
      <vt:lpstr>Arial</vt:lpstr>
      <vt:lpstr>Calibri</vt:lpstr>
      <vt:lpstr>Century Gothic</vt:lpstr>
      <vt:lpstr>Courier New</vt:lpstr>
      <vt:lpstr>Helvetica</vt:lpstr>
      <vt:lpstr>Myanmar Text</vt:lpstr>
      <vt:lpstr>Times New Roman</vt:lpstr>
      <vt:lpstr>Wingdings</vt:lpstr>
      <vt:lpstr>Default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Verónica Martins</dc:creator>
  <cp:lastModifiedBy>ILUXONCHIK ILUXA</cp:lastModifiedBy>
  <cp:revision>386</cp:revision>
  <dcterms:created xsi:type="dcterms:W3CDTF">2004-04-22T16:02:57Z</dcterms:created>
  <dcterms:modified xsi:type="dcterms:W3CDTF">2018-04-14T06:58:53Z</dcterms:modified>
</cp:coreProperties>
</file>